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15"/>
  </p:notesMasterIdLst>
  <p:handoutMasterIdLst>
    <p:handoutMasterId r:id="rId16"/>
  </p:handoutMasterIdLst>
  <p:sldIdLst>
    <p:sldId id="256" r:id="rId2"/>
    <p:sldId id="302" r:id="rId3"/>
    <p:sldId id="349" r:id="rId4"/>
    <p:sldId id="350" r:id="rId5"/>
    <p:sldId id="351" r:id="rId6"/>
    <p:sldId id="352" r:id="rId7"/>
    <p:sldId id="354" r:id="rId8"/>
    <p:sldId id="355" r:id="rId9"/>
    <p:sldId id="356" r:id="rId10"/>
    <p:sldId id="357" r:id="rId11"/>
    <p:sldId id="359" r:id="rId12"/>
    <p:sldId id="360" r:id="rId13"/>
    <p:sldId id="358" r:id="rId14"/>
  </p:sldIdLst>
  <p:sldSz cx="9144000" cy="5143500" type="screen16x9"/>
  <p:notesSz cx="6858000" cy="9144000"/>
  <p:embeddedFontLst>
    <p:embeddedFont>
      <p:font typeface="Adobe Devanagari" panose="02040503050201020203" pitchFamily="18" charset="0"/>
      <p:regular r:id="rId17"/>
      <p:bold r:id="rId18"/>
      <p:italic r:id="rId19"/>
      <p:boldItalic r:id="rId20"/>
    </p:embeddedFont>
    <p:embeddedFont>
      <p:font typeface="Brush Script MT" panose="03060802040406070304" pitchFamily="66" charset="0"/>
      <p:italic r:id="rId21"/>
    </p:embeddedFont>
    <p:embeddedFont>
      <p:font typeface="ＭＳ Ｐゴシック" panose="020B0600070205080204" pitchFamily="34" charset="-128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527A8D3-8E02-4833-AC72-0F9BAFB9D0F3}">
  <a:tblStyle styleId="{B527A8D3-8E02-4833-AC72-0F9BAFB9D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94" y="4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261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6035F-FE84-4C26-97C1-339C346519BD}" type="datetimeFigureOut">
              <a:rPr lang="en-US" smtClean="0"/>
              <a:t>2/19/2019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F7B4E-FD80-43CB-963E-532EA0B6C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11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6091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032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63" y="8685878"/>
            <a:ext cx="2972004" cy="456704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4408" tIns="42204" rIns="84408" bIns="42204"/>
          <a:lstStyle>
            <a:lvl1pPr defTabSz="876322">
              <a:defRPr sz="13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685817" indent="-263776" defTabSz="876322">
              <a:defRPr sz="1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055103" indent="-211021" defTabSz="876322">
              <a:defRPr sz="1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477145" indent="-211021" defTabSz="876322">
              <a:defRPr sz="1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1899186" indent="-211021" defTabSz="876322">
              <a:defRPr sz="1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321227" indent="-211021" defTabSz="876322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743269" indent="-211021" defTabSz="876322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165310" indent="-211021" defTabSz="876322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587351" indent="-211021" defTabSz="876322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B9D290C-51A0-7D4C-9776-F7ED6508EF0E}" type="slidenum">
              <a:rPr lang="de-DE" sz="1200">
                <a:latin typeface="Times New Roman" charset="0"/>
              </a:rPr>
              <a:pPr/>
              <a:t>12</a:t>
            </a:fld>
            <a:endParaRPr lang="de-DE" sz="1200">
              <a:latin typeface="Times New Roman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de-DE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782011" y="5350391"/>
            <a:ext cx="794875" cy="985737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0" y="4183587"/>
            <a:ext cx="782014" cy="890356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4083420" y="4552720"/>
            <a:ext cx="370865" cy="809588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3136364" y="4258654"/>
            <a:ext cx="730671" cy="895811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59967" y="4416012"/>
            <a:ext cx="805934" cy="75083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8422778" y="4477143"/>
            <a:ext cx="873792" cy="600260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4609435" y="4255840"/>
            <a:ext cx="657208" cy="679227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4478200" y="5125134"/>
            <a:ext cx="919681" cy="950908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2703231" y="5166838"/>
            <a:ext cx="890356" cy="706800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2174861" y="4316456"/>
            <a:ext cx="829755" cy="780163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405680" y="4316447"/>
            <a:ext cx="599146" cy="706812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2739934" y="5943858"/>
            <a:ext cx="816944" cy="313967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7204740" y="5639064"/>
            <a:ext cx="1040884" cy="730620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7204749" y="4234732"/>
            <a:ext cx="684732" cy="721463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5320526" y="5859816"/>
            <a:ext cx="525046" cy="372666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8434691" y="5859361"/>
            <a:ext cx="508532" cy="324976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3867035" y="5559626"/>
            <a:ext cx="570935" cy="567282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8033710" y="4183572"/>
            <a:ext cx="541560" cy="67927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629104" y="5158595"/>
            <a:ext cx="734324" cy="723314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305379" y="5225175"/>
            <a:ext cx="275434" cy="244207"/>
          </a:xfrm>
          <a:custGeom>
            <a:avLst/>
            <a:gdLst/>
            <a:ahLst/>
            <a:cxnLst/>
            <a:rect l="l" t="t" r="r" b="b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575263" y="5213184"/>
            <a:ext cx="690236" cy="510383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918032" y="4547743"/>
            <a:ext cx="317620" cy="659010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Google Shape;185;p2"/>
          <p:cNvSpPr/>
          <p:nvPr/>
        </p:nvSpPr>
        <p:spPr>
          <a:xfrm rot="1920742">
            <a:off x="5765357" y="5344289"/>
            <a:ext cx="884797" cy="750834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Google Shape;186;p2"/>
          <p:cNvSpPr/>
          <p:nvPr/>
        </p:nvSpPr>
        <p:spPr>
          <a:xfrm rot="-3496844">
            <a:off x="174158" y="5639860"/>
            <a:ext cx="537852" cy="464440"/>
          </a:xfrm>
          <a:custGeom>
            <a:avLst/>
            <a:gdLst/>
            <a:ahLst/>
            <a:cxnLst/>
            <a:rect l="l" t="t" r="r" b="b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7576503" y="5096629"/>
            <a:ext cx="846269" cy="598458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Google Shape;188;p2"/>
          <p:cNvSpPr/>
          <p:nvPr/>
        </p:nvSpPr>
        <p:spPr>
          <a:xfrm rot="-5400000">
            <a:off x="6555113" y="4151741"/>
            <a:ext cx="493819" cy="63153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6511524" y="4836207"/>
            <a:ext cx="666366" cy="752689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924330" y="5873179"/>
            <a:ext cx="681078" cy="4552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728124" y="5744695"/>
            <a:ext cx="308462" cy="330481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"/>
          <p:cNvSpPr txBox="1">
            <a:spLocks noGrp="1"/>
          </p:cNvSpPr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9pPr>
          </a:lstStyle>
          <a:p>
            <a:endParaRPr/>
          </a:p>
        </p:txBody>
      </p:sp>
      <p:sp>
        <p:nvSpPr>
          <p:cNvPr id="194" name="Google Shape;194;p3"/>
          <p:cNvSpPr txBox="1">
            <a:spLocks noGrp="1"/>
          </p:cNvSpPr>
          <p:nvPr>
            <p:ph type="subTitle" idx="1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3"/>
          <p:cNvSpPr/>
          <p:nvPr/>
        </p:nvSpPr>
        <p:spPr>
          <a:xfrm>
            <a:off x="4412080" y="4661638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Google Shape;196;p3"/>
          <p:cNvSpPr/>
          <p:nvPr/>
        </p:nvSpPr>
        <p:spPr>
          <a:xfrm>
            <a:off x="3968826" y="4000288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Google Shape;197;p3"/>
          <p:cNvSpPr/>
          <p:nvPr/>
        </p:nvSpPr>
        <p:spPr>
          <a:xfrm>
            <a:off x="6283364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Google Shape;198;p3"/>
          <p:cNvSpPr/>
          <p:nvPr/>
        </p:nvSpPr>
        <p:spPr>
          <a:xfrm>
            <a:off x="57465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Google Shape;199;p3"/>
          <p:cNvSpPr/>
          <p:nvPr/>
        </p:nvSpPr>
        <p:spPr>
          <a:xfrm>
            <a:off x="70636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Google Shape;200;p3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65815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Google Shape;202;p3"/>
          <p:cNvSpPr/>
          <p:nvPr/>
        </p:nvSpPr>
        <p:spPr>
          <a:xfrm>
            <a:off x="65071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55010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Google Shape;204;p3"/>
          <p:cNvSpPr/>
          <p:nvPr/>
        </p:nvSpPr>
        <p:spPr>
          <a:xfrm>
            <a:off x="52015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Google Shape;205;p3"/>
          <p:cNvSpPr/>
          <p:nvPr/>
        </p:nvSpPr>
        <p:spPr>
          <a:xfrm>
            <a:off x="4765584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Google Shape;206;p3"/>
          <p:cNvSpPr/>
          <p:nvPr/>
        </p:nvSpPr>
        <p:spPr>
          <a:xfrm>
            <a:off x="55218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Google Shape;207;p3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3"/>
          <p:cNvSpPr/>
          <p:nvPr/>
        </p:nvSpPr>
        <p:spPr>
          <a:xfrm>
            <a:off x="8052577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3"/>
          <p:cNvSpPr/>
          <p:nvPr/>
        </p:nvSpPr>
        <p:spPr>
          <a:xfrm>
            <a:off x="6984573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3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3"/>
          <p:cNvSpPr/>
          <p:nvPr/>
        </p:nvSpPr>
        <p:spPr>
          <a:xfrm>
            <a:off x="61607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3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3"/>
          <p:cNvSpPr/>
          <p:nvPr/>
        </p:nvSpPr>
        <p:spPr>
          <a:xfrm>
            <a:off x="48922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4489179" y="4206693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3"/>
          <p:cNvSpPr/>
          <p:nvPr/>
        </p:nvSpPr>
        <p:spPr>
          <a:xfrm rot="1920548">
            <a:off x="7236726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3"/>
          <p:cNvSpPr/>
          <p:nvPr/>
        </p:nvSpPr>
        <p:spPr>
          <a:xfrm>
            <a:off x="82632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3"/>
          <p:cNvSpPr/>
          <p:nvPr/>
        </p:nvSpPr>
        <p:spPr>
          <a:xfrm rot="-5400000">
            <a:off x="76843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3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3"/>
          <p:cNvSpPr/>
          <p:nvPr/>
        </p:nvSpPr>
        <p:spPr>
          <a:xfrm>
            <a:off x="50595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3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3"/>
          <p:cNvSpPr/>
          <p:nvPr/>
        </p:nvSpPr>
        <p:spPr>
          <a:xfrm>
            <a:off x="1482765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3"/>
          <p:cNvSpPr/>
          <p:nvPr/>
        </p:nvSpPr>
        <p:spPr>
          <a:xfrm>
            <a:off x="9459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3"/>
          <p:cNvSpPr/>
          <p:nvPr/>
        </p:nvSpPr>
        <p:spPr>
          <a:xfrm>
            <a:off x="22630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3"/>
          <p:cNvSpPr/>
          <p:nvPr/>
        </p:nvSpPr>
        <p:spPr>
          <a:xfrm>
            <a:off x="17809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17065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3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3"/>
          <p:cNvSpPr/>
          <p:nvPr/>
        </p:nvSpPr>
        <p:spPr>
          <a:xfrm>
            <a:off x="4009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3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3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32519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3251978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3"/>
          <p:cNvSpPr/>
          <p:nvPr/>
        </p:nvSpPr>
        <p:spPr>
          <a:xfrm>
            <a:off x="2183974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39491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3"/>
          <p:cNvSpPr/>
          <p:nvPr/>
        </p:nvSpPr>
        <p:spPr>
          <a:xfrm>
            <a:off x="13601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Google Shape;236;p3"/>
          <p:cNvSpPr/>
          <p:nvPr/>
        </p:nvSpPr>
        <p:spPr>
          <a:xfrm>
            <a:off x="37218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Google Shape;237;p3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Google Shape;238;p3"/>
          <p:cNvSpPr/>
          <p:nvPr/>
        </p:nvSpPr>
        <p:spPr>
          <a:xfrm>
            <a:off x="40288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Google Shape;239;p3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3"/>
          <p:cNvSpPr/>
          <p:nvPr/>
        </p:nvSpPr>
        <p:spPr>
          <a:xfrm rot="1920548">
            <a:off x="2436125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3"/>
          <p:cNvSpPr/>
          <p:nvPr/>
        </p:nvSpPr>
        <p:spPr>
          <a:xfrm>
            <a:off x="34626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3"/>
          <p:cNvSpPr/>
          <p:nvPr/>
        </p:nvSpPr>
        <p:spPr>
          <a:xfrm rot="-5400000">
            <a:off x="28837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3"/>
          <p:cNvSpPr/>
          <p:nvPr/>
        </p:nvSpPr>
        <p:spPr>
          <a:xfrm>
            <a:off x="28590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3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3"/>
          <p:cNvSpPr/>
          <p:nvPr/>
        </p:nvSpPr>
        <p:spPr>
          <a:xfrm>
            <a:off x="29818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"/>
          <p:cNvSpPr txBox="1">
            <a:spLocks noGrp="1"/>
          </p:cNvSpPr>
          <p:nvPr>
            <p:ph type="body" idx="1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735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grpSp>
        <p:nvGrpSpPr>
          <p:cNvPr id="293" name="Google Shape;293;p5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294" name="Google Shape;294;p5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3" name="Google Shape;323;p5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24" name="Google Shape;324;p5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"/>
          <p:cNvSpPr/>
          <p:nvPr/>
        </p:nvSpPr>
        <p:spPr>
          <a:xfrm>
            <a:off x="7302880" y="-294362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10"/>
          <p:cNvSpPr/>
          <p:nvPr/>
        </p:nvSpPr>
        <p:spPr>
          <a:xfrm>
            <a:off x="-35374" y="3366963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10"/>
          <p:cNvSpPr/>
          <p:nvPr/>
        </p:nvSpPr>
        <p:spPr>
          <a:xfrm>
            <a:off x="8817948" y="34396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10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10"/>
          <p:cNvSpPr/>
          <p:nvPr/>
        </p:nvSpPr>
        <p:spPr>
          <a:xfrm>
            <a:off x="8360955" y="450691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10"/>
          <p:cNvSpPr/>
          <p:nvPr/>
        </p:nvSpPr>
        <p:spPr>
          <a:xfrm>
            <a:off x="-77078" y="1488018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10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10"/>
          <p:cNvSpPr/>
          <p:nvPr/>
        </p:nvSpPr>
        <p:spPr>
          <a:xfrm>
            <a:off x="8052577" y="413232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10"/>
          <p:cNvSpPr/>
          <p:nvPr/>
        </p:nvSpPr>
        <p:spPr>
          <a:xfrm>
            <a:off x="7430898" y="4873171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10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8963979" y="1338718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10"/>
          <p:cNvSpPr/>
          <p:nvPr/>
        </p:nvSpPr>
        <p:spPr>
          <a:xfrm rot="-2426120">
            <a:off x="7110132" y="4877011"/>
            <a:ext cx="279910" cy="357971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8797588" y="3078732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346877" y="6086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645010" y="3559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-8" y="101336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8699356" y="17911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258967" y="-86251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10"/>
          <p:cNvSpPr/>
          <p:nvPr/>
        </p:nvSpPr>
        <p:spPr>
          <a:xfrm>
            <a:off x="-243128" y="5421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10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10"/>
          <p:cNvSpPr/>
          <p:nvPr/>
        </p:nvSpPr>
        <p:spPr>
          <a:xfrm>
            <a:off x="-38626" y="579046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10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10"/>
          <p:cNvSpPr/>
          <p:nvPr/>
        </p:nvSpPr>
        <p:spPr>
          <a:xfrm>
            <a:off x="955990" y="-57166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10"/>
          <p:cNvSpPr/>
          <p:nvPr/>
        </p:nvSpPr>
        <p:spPr>
          <a:xfrm>
            <a:off x="1333294" y="4678454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10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10"/>
          <p:cNvSpPr/>
          <p:nvPr/>
        </p:nvSpPr>
        <p:spPr>
          <a:xfrm>
            <a:off x="1525678" y="4911343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10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10"/>
          <p:cNvSpPr/>
          <p:nvPr/>
        </p:nvSpPr>
        <p:spPr>
          <a:xfrm rot="1920548">
            <a:off x="8225551" y="6252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10"/>
          <p:cNvSpPr/>
          <p:nvPr/>
        </p:nvSpPr>
        <p:spPr>
          <a:xfrm>
            <a:off x="346867" y="4064142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4" name="Google Shape;514;p10"/>
          <p:cNvSpPr/>
          <p:nvPr/>
        </p:nvSpPr>
        <p:spPr>
          <a:xfrm rot="-5400000">
            <a:off x="7996280" y="3169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5" name="Google Shape;515;p10"/>
          <p:cNvSpPr/>
          <p:nvPr/>
        </p:nvSpPr>
        <p:spPr>
          <a:xfrm>
            <a:off x="8801760" y="790271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8699345" y="1151407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10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EDC8B3-C1DB-4BB0-8200-5175A8964015}" type="slidenum">
              <a:rPr lang="de-DE" altLang="en-US"/>
              <a:pPr>
                <a:defRPr/>
              </a:pPr>
              <a:t>‹#›</a:t>
            </a:fld>
            <a:r>
              <a:rPr lang="de-DE" altLang="en-US"/>
              <a:t>/29</a:t>
            </a:r>
          </a:p>
        </p:txBody>
      </p:sp>
      <p:sp>
        <p:nvSpPr>
          <p:cNvPr id="5" name="Rectangle 550"/>
          <p:cNvSpPr>
            <a:spLocks noGrp="1" noChangeArrowheads="1"/>
          </p:cNvSpPr>
          <p:nvPr>
            <p:ph type="ftr" sz="quarter" idx="11"/>
          </p:nvPr>
        </p:nvSpPr>
        <p:spPr>
          <a:xfrm>
            <a:off x="2411414" y="4893469"/>
            <a:ext cx="4321175" cy="1952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Chapter 6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i="1"/>
              <a:t>Understanding </a:t>
            </a:r>
            <a:r>
              <a:rPr lang="de-DE" i="1" err="1"/>
              <a:t>Cryptography</a:t>
            </a:r>
            <a:r>
              <a:rPr lang="de-DE"/>
              <a:t> </a:t>
            </a:r>
            <a:r>
              <a:rPr lang="de-DE" err="1"/>
              <a:t>by</a:t>
            </a:r>
            <a:r>
              <a:rPr lang="de-DE"/>
              <a:t> Christof Paar </a:t>
            </a:r>
            <a:r>
              <a:rPr lang="de-DE" err="1"/>
              <a:t>and</a:t>
            </a:r>
            <a:r>
              <a:rPr lang="de-DE"/>
              <a:t> Jan Pelzl</a:t>
            </a:r>
          </a:p>
        </p:txBody>
      </p:sp>
    </p:spTree>
    <p:extLst>
      <p:ext uri="{BB962C8B-B14F-4D97-AF65-F5344CB8AC3E}">
        <p14:creationId xmlns:p14="http://schemas.microsoft.com/office/powerpoint/2010/main" val="3332413737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el, Text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1488" y="241698"/>
            <a:ext cx="6462712" cy="38695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849313" y="847725"/>
            <a:ext cx="2965450" cy="1334691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967164" y="847725"/>
            <a:ext cx="2967037" cy="1334691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EE7F31A-58EB-254D-8CBE-E0844B84CE2B}" type="slidenum">
              <a:rPr lang="de-DE"/>
              <a:pPr/>
              <a:t>‹#›</a:t>
            </a:fld>
            <a:r>
              <a:rPr lang="de-DE"/>
              <a:t>/29</a:t>
            </a:r>
          </a:p>
        </p:txBody>
      </p:sp>
      <p:sp>
        <p:nvSpPr>
          <p:cNvPr id="6" name="Rectangle 550"/>
          <p:cNvSpPr>
            <a:spLocks noGrp="1" noChangeArrowheads="1"/>
          </p:cNvSpPr>
          <p:nvPr>
            <p:ph type="ftr" sz="quarter" idx="11"/>
          </p:nvPr>
        </p:nvSpPr>
        <p:spPr>
          <a:xfrm>
            <a:off x="2411414" y="4893469"/>
            <a:ext cx="4321175" cy="1952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Chapter 3 of </a:t>
            </a:r>
            <a:r>
              <a:rPr lang="de-DE" i="1"/>
              <a:t>Understanding Cryptography</a:t>
            </a:r>
            <a:r>
              <a:rPr lang="de-DE"/>
              <a:t> by Christof Paar and Jan Pelzl</a:t>
            </a:r>
          </a:p>
        </p:txBody>
      </p:sp>
    </p:spTree>
    <p:extLst>
      <p:ext uri="{BB962C8B-B14F-4D97-AF65-F5344CB8AC3E}">
        <p14:creationId xmlns:p14="http://schemas.microsoft.com/office/powerpoint/2010/main" val="2764085381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 bwMode="auto"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l" t="t" r="r" b="b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l" t="t" r="r" b="b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 dirty="0"/>
          </a:p>
        </p:txBody>
      </p:sp>
      <p:sp>
        <p:nvSpPr>
          <p:cNvPr id="159" name="Google Shape;159;p1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 dirty="0"/>
          </a:p>
        </p:txBody>
      </p:sp>
      <p:sp>
        <p:nvSpPr>
          <p:cNvPr id="160" name="Google Shape;160;p1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Picture 161" descr="Image result for University of Baltimore"/>
          <p:cNvPicPr/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320" y="4705350"/>
            <a:ext cx="1503680" cy="4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 userDrawn="1"/>
        </p:nvSpPr>
        <p:spPr>
          <a:xfrm>
            <a:off x="-76180" y="4992580"/>
            <a:ext cx="699230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b="0" i="0" dirty="0" err="1" smtClean="0">
                <a:solidFill>
                  <a:srgbClr val="0070C0"/>
                </a:solidFill>
                <a:effectLst/>
                <a:latin typeface="Brush Script MT" panose="03060802040406070304" pitchFamily="66" charset="0"/>
                <a:cs typeface="Adobe Devanagari" panose="02040503050201020203" pitchFamily="18" charset="0"/>
              </a:rPr>
              <a:t>SlidesCarnival</a:t>
            </a:r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  <p:sp>
        <p:nvSpPr>
          <p:cNvPr id="163" name="Rectangle 162"/>
          <p:cNvSpPr/>
          <p:nvPr userDrawn="1"/>
        </p:nvSpPr>
        <p:spPr>
          <a:xfrm>
            <a:off x="1932544" y="4854226"/>
            <a:ext cx="399340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400" b="0" i="0" u="none" strike="noStrike" cap="none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Bahnschrift Light Condensed" panose="020B0502040204020203" pitchFamily="34" charset="0"/>
                <a:ea typeface="Arial"/>
                <a:cs typeface="Arial"/>
                <a:sym typeface="Arial"/>
              </a:rPr>
              <a:t>M.S. in Forensic Science - High Technology Crime: wxu@ubalt.edu</a:t>
            </a:r>
          </a:p>
          <a:p>
            <a:endParaRPr lang="en-US" sz="800" dirty="0">
              <a:solidFill>
                <a:srgbClr val="0070C0"/>
              </a:solidFill>
              <a:latin typeface="Brush Script MT" panose="03060802040406070304" pitchFamily="66" charset="0"/>
              <a:cs typeface="Adobe Devanagari" panose="02040503050201020203" pitchFamily="18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9" r:id="rId5"/>
    <p:sldLayoutId id="2147483660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400" dirty="0"/>
              <a:t>Data Encryption </a:t>
            </a:r>
            <a:r>
              <a:rPr lang="en-US" sz="4400" dirty="0" smtClean="0"/>
              <a:t>Standard (DES)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708" y="394704"/>
            <a:ext cx="4918170" cy="440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25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mtClean="0"/>
              <a:t>11</a:t>
            </a:fld>
            <a:endParaRPr lang="uk-UA"/>
          </a:p>
        </p:txBody>
      </p:sp>
      <p:pic>
        <p:nvPicPr>
          <p:cNvPr id="3" name="Picture 13" descr="des_flo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919"/>
          <a:stretch>
            <a:fillRect/>
          </a:stretch>
        </p:blipFill>
        <p:spPr>
          <a:xfrm>
            <a:off x="1447858" y="175921"/>
            <a:ext cx="5822807" cy="41488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40815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Foliennummernplatzhalter 4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5AF8883-B914-2D41-A300-8DA1EC08F7F6}" type="slidenum">
              <a:rPr lang="de-DE" sz="900">
                <a:solidFill>
                  <a:srgbClr val="394073"/>
                </a:solidFill>
              </a:rPr>
              <a:pPr/>
              <a:t>12</a:t>
            </a:fld>
            <a:r>
              <a:rPr lang="de-DE" sz="900">
                <a:solidFill>
                  <a:srgbClr val="394073"/>
                </a:solidFill>
              </a:rPr>
              <a:t>/29</a:t>
            </a:r>
          </a:p>
        </p:txBody>
      </p:sp>
      <p:sp>
        <p:nvSpPr>
          <p:cNvPr id="50179" name="Fußzeilenplatzhalter 5"/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de-DE" sz="1000"/>
              <a:t>Chapter 3 of </a:t>
            </a:r>
            <a:r>
              <a:rPr lang="de-DE" sz="1000" i="1"/>
              <a:t>Understanding Cryptography</a:t>
            </a:r>
            <a:r>
              <a:rPr lang="de-DE" sz="1000"/>
              <a:t> by Christof Paar and Jan Pelzl</a:t>
            </a:r>
          </a:p>
        </p:txBody>
      </p:sp>
      <p:sp>
        <p:nvSpPr>
          <p:cNvPr id="5018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Arial" charset="0"/>
              </a:rPr>
              <a:t>The f-Function</a:t>
            </a:r>
          </a:p>
        </p:txBody>
      </p:sp>
      <p:sp>
        <p:nvSpPr>
          <p:cNvPr id="5018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55651" y="789385"/>
            <a:ext cx="4968875" cy="2484834"/>
          </a:xfrm>
        </p:spPr>
        <p:txBody>
          <a:bodyPr/>
          <a:lstStyle/>
          <a:p>
            <a:pPr marL="266700" indent="-266700"/>
            <a:r>
              <a:rPr lang="de-DE" sz="1800" b="1">
                <a:latin typeface="Arial" charset="0"/>
              </a:rPr>
              <a:t>main operation of DES</a:t>
            </a:r>
          </a:p>
          <a:p>
            <a:pPr marL="266700" indent="-266700"/>
            <a:r>
              <a:rPr lang="de-DE" sz="1800" i="1">
                <a:latin typeface="Arial" charset="0"/>
              </a:rPr>
              <a:t>f</a:t>
            </a:r>
            <a:r>
              <a:rPr lang="de-DE" sz="1800">
                <a:latin typeface="Arial" charset="0"/>
              </a:rPr>
              <a:t>-Function inputs: </a:t>
            </a:r>
            <a:br>
              <a:rPr lang="de-DE" sz="1800">
                <a:latin typeface="Arial" charset="0"/>
              </a:rPr>
            </a:br>
            <a:r>
              <a:rPr lang="de-DE" sz="1800" i="1">
                <a:latin typeface="Arial" charset="0"/>
              </a:rPr>
              <a:t>R</a:t>
            </a:r>
            <a:r>
              <a:rPr lang="de-DE" sz="1800" i="1" baseline="-25000">
                <a:latin typeface="Arial" charset="0"/>
              </a:rPr>
              <a:t>i-1</a:t>
            </a:r>
            <a:r>
              <a:rPr lang="de-DE" sz="1800">
                <a:latin typeface="Arial" charset="0"/>
              </a:rPr>
              <a:t> and round key </a:t>
            </a:r>
            <a:r>
              <a:rPr lang="de-DE" sz="1800" i="1">
                <a:latin typeface="Arial" charset="0"/>
              </a:rPr>
              <a:t>k</a:t>
            </a:r>
            <a:r>
              <a:rPr lang="de-DE" sz="1800" i="1" baseline="-25000">
                <a:latin typeface="Arial" charset="0"/>
              </a:rPr>
              <a:t>i</a:t>
            </a:r>
          </a:p>
          <a:p>
            <a:pPr marL="652463" lvl="1" indent="-266700"/>
            <a:endParaRPr lang="de-DE" sz="1000" i="1" baseline="-25000">
              <a:latin typeface="Arial" charset="0"/>
            </a:endParaRPr>
          </a:p>
          <a:p>
            <a:pPr marL="266700" indent="-266700"/>
            <a:r>
              <a:rPr lang="de-DE" sz="1800" b="1">
                <a:latin typeface="Arial" charset="0"/>
              </a:rPr>
              <a:t>4 Steps</a:t>
            </a:r>
            <a:r>
              <a:rPr lang="de-DE" sz="1800">
                <a:latin typeface="Arial" charset="0"/>
              </a:rPr>
              <a:t>:</a:t>
            </a:r>
          </a:p>
          <a:p>
            <a:pPr marL="652463" lvl="1" indent="-266700">
              <a:buFontTx/>
              <a:buAutoNum type="arabicPeriod"/>
            </a:pPr>
            <a:r>
              <a:rPr lang="de-DE" sz="1800">
                <a:latin typeface="Arial" charset="0"/>
              </a:rPr>
              <a:t>Expansion </a:t>
            </a:r>
            <a:r>
              <a:rPr lang="de-DE" sz="1800" i="1">
                <a:latin typeface="Arial" charset="0"/>
              </a:rPr>
              <a:t>E</a:t>
            </a:r>
          </a:p>
          <a:p>
            <a:pPr marL="652463" lvl="1" indent="-266700">
              <a:buFontTx/>
              <a:buAutoNum type="arabicPeriod"/>
            </a:pPr>
            <a:r>
              <a:rPr lang="de-DE" sz="1800">
                <a:latin typeface="Arial" charset="0"/>
              </a:rPr>
              <a:t>XOR with round key</a:t>
            </a:r>
          </a:p>
          <a:p>
            <a:pPr marL="652463" lvl="1" indent="-266700">
              <a:buFontTx/>
              <a:buAutoNum type="arabicPeriod"/>
            </a:pPr>
            <a:r>
              <a:rPr lang="de-DE" sz="1800">
                <a:latin typeface="Arial" charset="0"/>
              </a:rPr>
              <a:t>S-box substitution</a:t>
            </a:r>
          </a:p>
          <a:p>
            <a:pPr marL="652463" lvl="1" indent="-266700">
              <a:buFontTx/>
              <a:buAutoNum type="arabicPeriod"/>
            </a:pPr>
            <a:r>
              <a:rPr lang="de-DE" sz="1800">
                <a:latin typeface="Arial" charset="0"/>
              </a:rPr>
              <a:t>Permutation</a:t>
            </a:r>
          </a:p>
        </p:txBody>
      </p:sp>
      <p:pic>
        <p:nvPicPr>
          <p:cNvPr id="50182" name="Picture 6" descr="cor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003801" y="573881"/>
            <a:ext cx="3508375" cy="3830241"/>
          </a:xfrm>
          <a:noFill/>
        </p:spPr>
      </p:pic>
      <p:sp>
        <p:nvSpPr>
          <p:cNvPr id="50183" name="Line 8"/>
          <p:cNvSpPr>
            <a:spLocks noChangeShapeType="1"/>
          </p:cNvSpPr>
          <p:nvPr/>
        </p:nvSpPr>
        <p:spPr bwMode="auto">
          <a:xfrm flipV="1">
            <a:off x="2987675" y="1329929"/>
            <a:ext cx="3024188" cy="809625"/>
          </a:xfrm>
          <a:prstGeom prst="line">
            <a:avLst/>
          </a:prstGeom>
          <a:noFill/>
          <a:ln w="38100">
            <a:solidFill>
              <a:srgbClr val="007AC2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0184" name="Line 9"/>
          <p:cNvSpPr>
            <a:spLocks noChangeShapeType="1"/>
          </p:cNvSpPr>
          <p:nvPr/>
        </p:nvSpPr>
        <p:spPr bwMode="auto">
          <a:xfrm flipV="1">
            <a:off x="3779838" y="2085975"/>
            <a:ext cx="2520950" cy="377429"/>
          </a:xfrm>
          <a:prstGeom prst="line">
            <a:avLst/>
          </a:prstGeom>
          <a:noFill/>
          <a:ln w="38100">
            <a:solidFill>
              <a:srgbClr val="007AC2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0185" name="Line 10"/>
          <p:cNvSpPr>
            <a:spLocks noChangeShapeType="1"/>
          </p:cNvSpPr>
          <p:nvPr/>
        </p:nvSpPr>
        <p:spPr bwMode="auto">
          <a:xfrm>
            <a:off x="3708400" y="2842023"/>
            <a:ext cx="1079500" cy="53578"/>
          </a:xfrm>
          <a:prstGeom prst="line">
            <a:avLst/>
          </a:prstGeom>
          <a:noFill/>
          <a:ln w="38100">
            <a:solidFill>
              <a:srgbClr val="007AC2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0186" name="Line 11"/>
          <p:cNvSpPr>
            <a:spLocks noChangeShapeType="1"/>
          </p:cNvSpPr>
          <p:nvPr/>
        </p:nvSpPr>
        <p:spPr bwMode="auto">
          <a:xfrm>
            <a:off x="3059114" y="3274219"/>
            <a:ext cx="2808287" cy="594122"/>
          </a:xfrm>
          <a:prstGeom prst="line">
            <a:avLst/>
          </a:prstGeom>
          <a:noFill/>
          <a:ln w="38100">
            <a:solidFill>
              <a:srgbClr val="007AC2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4818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inputs are “0”, what is the output of the first around?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5496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0" y="4722813"/>
            <a:ext cx="549275" cy="3937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04393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47924" y="1302837"/>
            <a:ext cx="7016855" cy="3610800"/>
          </a:xfrm>
        </p:spPr>
        <p:txBody>
          <a:bodyPr/>
          <a:lstStyle/>
          <a:p>
            <a:r>
              <a:rPr lang="en-US" sz="2400" dirty="0" smtClean="0"/>
              <a:t>Blocks </a:t>
            </a:r>
            <a:r>
              <a:rPr lang="en-US" sz="2400" dirty="0"/>
              <a:t>of size 64 </a:t>
            </a:r>
            <a:r>
              <a:rPr lang="en-US" sz="2400" dirty="0" smtClean="0"/>
              <a:t>bit</a:t>
            </a:r>
          </a:p>
          <a:p>
            <a:r>
              <a:rPr lang="en-US" sz="2400" dirty="0"/>
              <a:t>Developed by IBM </a:t>
            </a:r>
            <a:r>
              <a:rPr lang="en-US" sz="2400" dirty="0" smtClean="0"/>
              <a:t>under </a:t>
            </a:r>
            <a:r>
              <a:rPr lang="en-US" sz="2400" dirty="0"/>
              <a:t>influence of the National Security Agency (NSA</a:t>
            </a:r>
            <a:r>
              <a:rPr lang="en-US" sz="2400" dirty="0" smtClean="0"/>
              <a:t>)</a:t>
            </a:r>
          </a:p>
          <a:p>
            <a:r>
              <a:rPr lang="en-US" sz="2400" dirty="0"/>
              <a:t>Most popular block cipher for most of the last 30 </a:t>
            </a:r>
            <a:r>
              <a:rPr lang="en-US" sz="2400" dirty="0" smtClean="0"/>
              <a:t>years</a:t>
            </a:r>
          </a:p>
          <a:p>
            <a:r>
              <a:rPr lang="de-DE" altLang="en-US" sz="2400" dirty="0"/>
              <a:t>I</a:t>
            </a:r>
            <a:r>
              <a:rPr lang="de-DE" altLang="en-US" sz="2400" dirty="0" smtClean="0"/>
              <a:t>nsecure </a:t>
            </a:r>
            <a:r>
              <a:rPr lang="de-DE" altLang="en-US" sz="2400" dirty="0"/>
              <a:t>due to the small </a:t>
            </a:r>
            <a:r>
              <a:rPr lang="de-DE" altLang="en-US" sz="2400" b="1" dirty="0"/>
              <a:t>key length of 56 </a:t>
            </a:r>
            <a:r>
              <a:rPr lang="de-DE" altLang="en-US" sz="2400" b="1" dirty="0" smtClean="0"/>
              <a:t>bit</a:t>
            </a:r>
          </a:p>
          <a:p>
            <a:r>
              <a:rPr lang="en-US" sz="2400" dirty="0"/>
              <a:t>Replaced by the Advanced Encryption Standard </a:t>
            </a:r>
          </a:p>
        </p:txBody>
      </p:sp>
    </p:spTree>
    <p:extLst>
      <p:ext uri="{BB962C8B-B14F-4D97-AF65-F5344CB8AC3E}">
        <p14:creationId xmlns:p14="http://schemas.microsoft.com/office/powerpoint/2010/main" val="2448380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Cipher Primitives: Confusion and Diffusion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Confusion: An encryption operation where the relationship between key and </a:t>
            </a:r>
            <a:r>
              <a:rPr lang="en-US" sz="2000" dirty="0" err="1"/>
              <a:t>ciphertext</a:t>
            </a:r>
            <a:r>
              <a:rPr lang="en-US" sz="2000" dirty="0"/>
              <a:t> is obscured</a:t>
            </a:r>
            <a:r>
              <a:rPr lang="en-US" sz="2000" dirty="0" smtClean="0"/>
              <a:t>.</a:t>
            </a:r>
          </a:p>
          <a:p>
            <a:pPr lvl="1"/>
            <a:r>
              <a:rPr lang="en-US" sz="1600" dirty="0" smtClean="0"/>
              <a:t>substitution</a:t>
            </a:r>
          </a:p>
          <a:p>
            <a:r>
              <a:rPr lang="en-US" sz="2000" dirty="0"/>
              <a:t>Diffusion: An encryption operation where the influence of one plaintext symbol is spread over many </a:t>
            </a:r>
            <a:r>
              <a:rPr lang="en-US" sz="2000" dirty="0" err="1"/>
              <a:t>ciphertext</a:t>
            </a:r>
            <a:r>
              <a:rPr lang="en-US" sz="2000" dirty="0"/>
              <a:t> symbols with the goal of hiding statistical properties of the plaintext</a:t>
            </a:r>
            <a:r>
              <a:rPr lang="en-US" sz="2400" dirty="0" smtClean="0"/>
              <a:t>.</a:t>
            </a:r>
          </a:p>
          <a:p>
            <a:pPr lvl="1"/>
            <a:r>
              <a:rPr lang="en-US" sz="1800" dirty="0" smtClean="0"/>
              <a:t>bit </a:t>
            </a:r>
            <a:r>
              <a:rPr lang="en-US" sz="1800" dirty="0"/>
              <a:t>permutation,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5" name="Picture 6" descr="https://upload.wikimedia.org/wikipedia/commons/thumb/1/12/Diffusion.svg/2000px-Diffusio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6311" y="3040646"/>
            <a:ext cx="1354138" cy="827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http://1.bp.blogspot.com/_Zfbv3mHcYrc/Sre0HxR0naI/AAAAAAAABm0/UUFLdLSoG-4/s576/aes_act_2_scene_02_confusion_57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586" y="1707146"/>
            <a:ext cx="1519238" cy="1189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9776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High level view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0" y="4722813"/>
            <a:ext cx="549275" cy="3937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1789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145" y="837042"/>
            <a:ext cx="6335009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264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959" y="161889"/>
            <a:ext cx="3447983" cy="15431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231" y="2152891"/>
            <a:ext cx="6012673" cy="235877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1065704" y="1519614"/>
            <a:ext cx="1361732" cy="71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371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028" y="219730"/>
            <a:ext cx="3414297" cy="14663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408" y="2110921"/>
            <a:ext cx="6843745" cy="2375559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2131408" y="1545928"/>
            <a:ext cx="118411" cy="564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9780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78" y="944780"/>
            <a:ext cx="7649643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53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</TotalTime>
  <Words>159</Words>
  <Application>Microsoft Office PowerPoint</Application>
  <PresentationFormat>On-screen Show (16:9)</PresentationFormat>
  <Paragraphs>38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Sniglet</vt:lpstr>
      <vt:lpstr>Adobe Devanagari</vt:lpstr>
      <vt:lpstr>Brush Script MT</vt:lpstr>
      <vt:lpstr>Times New Roman</vt:lpstr>
      <vt:lpstr>Arial</vt:lpstr>
      <vt:lpstr>Dosis</vt:lpstr>
      <vt:lpstr>Bahnschrift Light Condensed</vt:lpstr>
      <vt:lpstr>ＭＳ Ｐゴシック</vt:lpstr>
      <vt:lpstr>Friar template</vt:lpstr>
      <vt:lpstr>Data Encryption Standard (DES) </vt:lpstr>
      <vt:lpstr>Introduction</vt:lpstr>
      <vt:lpstr>Facts</vt:lpstr>
      <vt:lpstr>Block Cipher Primitives: Confusion and Diffusion</vt:lpstr>
      <vt:lpstr>High level 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f-Function</vt:lpstr>
      <vt:lpstr>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Weifeng Xu</cp:lastModifiedBy>
  <cp:revision>178</cp:revision>
  <dcterms:modified xsi:type="dcterms:W3CDTF">2019-02-19T19:54:37Z</dcterms:modified>
</cp:coreProperties>
</file>